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66" r:id="rId5"/>
    <p:sldId id="257" r:id="rId6"/>
    <p:sldId id="270" r:id="rId7"/>
    <p:sldId id="272" r:id="rId8"/>
    <p:sldId id="259" r:id="rId9"/>
    <p:sldId id="260" r:id="rId10"/>
    <p:sldId id="261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0D8"/>
    <a:srgbClr val="7DBA00"/>
    <a:srgbClr val="1A75CF"/>
    <a:srgbClr val="445A79"/>
    <a:srgbClr val="577396"/>
    <a:srgbClr val="7896BA"/>
    <a:srgbClr val="8FAACA"/>
    <a:srgbClr val="B0C6DF"/>
    <a:srgbClr val="CDDCED"/>
    <a:srgbClr val="E7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7"/>
    <p:restoredTop sz="94715"/>
  </p:normalViewPr>
  <p:slideViewPr>
    <p:cSldViewPr snapToGrid="0" snapToObjects="1">
      <p:cViewPr varScale="1">
        <p:scale>
          <a:sx n="105" d="100"/>
          <a:sy n="105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DAC4C63-E5B2-5E4F-A74C-F75EE9A14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EB0210-CC31-C24B-86E5-141FB813A8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25E41-0FF1-1D43-A44C-0856F0CF9831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E2FEBE-D7DA-5545-810A-5EB0A8BB77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2C0B35-8EFC-6143-A886-937704741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39F3C-7A42-5E44-9104-61A2CB43F9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40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7866-D662-8545-B166-66510AEAAFE1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3F11-7A71-9244-9447-0867466D53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13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674D3D9-BF54-DB4E-A866-EB77D8D08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EDD6E0-3A7A-2242-9533-298681B26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01516" y="3139439"/>
            <a:ext cx="3916347" cy="1192484"/>
          </a:xfrm>
        </p:spPr>
        <p:txBody>
          <a:bodyPr anchor="t">
            <a:normAutofit/>
          </a:bodyPr>
          <a:lstStyle>
            <a:lvl1pPr algn="l">
              <a:defRPr sz="40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Monthly</a:t>
            </a:r>
            <a:br>
              <a:rPr lang="es-ES" dirty="0"/>
            </a:b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Report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F1E668-DAD9-1747-AD94-A3B033F20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516" y="4331923"/>
            <a:ext cx="5980471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1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67FFF6-948F-CB46-B269-DAF44C20E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0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23" y="160067"/>
            <a:ext cx="10515600" cy="368404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24" y="1835674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3724" y="6363047"/>
            <a:ext cx="4114800" cy="365125"/>
          </a:xfrm>
        </p:spPr>
        <p:txBody>
          <a:bodyPr/>
          <a:lstStyle>
            <a:lvl1pPr algn="r">
              <a:defRPr sz="9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 err="1"/>
              <a:t>Aqualia</a:t>
            </a:r>
            <a:r>
              <a:rPr lang="es-ES" dirty="0"/>
              <a:t> | </a:t>
            </a:r>
            <a:r>
              <a:rPr lang="es-ES" dirty="0" err="1"/>
              <a:t>Montly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Report</a:t>
            </a:r>
            <a:r>
              <a:rPr lang="es-ES" dirty="0"/>
              <a:t> | </a:t>
            </a:r>
            <a:r>
              <a:rPr lang="es-ES" dirty="0" err="1">
                <a:solidFill>
                  <a:srgbClr val="8FAACA"/>
                </a:solidFill>
              </a:rPr>
              <a:t>Month</a:t>
            </a:r>
            <a:r>
              <a:rPr lang="es-ES" dirty="0">
                <a:solidFill>
                  <a:srgbClr val="8FAACA"/>
                </a:solidFill>
              </a:rPr>
              <a:t> </a:t>
            </a:r>
            <a:r>
              <a:rPr lang="es-ES" dirty="0" err="1">
                <a:solidFill>
                  <a:srgbClr val="8FAACA"/>
                </a:solidFill>
              </a:rPr>
              <a:t>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465D15-9B54-5543-BC19-83954BE00B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0450" y="462032"/>
            <a:ext cx="7973961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1A75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48ED76-3FFF-5D4D-BFFF-03CAE5A9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6118" y="6381215"/>
            <a:ext cx="506217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FC8EE5-BD5B-904D-853D-5FDD80845BA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18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28BE90-79BE-7440-8492-782B4B377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327" y="2901759"/>
            <a:ext cx="5095983" cy="1054482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4493B8-CA65-B648-9D7A-11EB3AC80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327" y="3965027"/>
            <a:ext cx="5128012" cy="269413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7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6928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38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8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4800F4-E9C4-47BE-84CC-A77C726D4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7414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4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7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Aqualia | Montly Activity Report |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8EE5-BD5B-904D-853D-5FDD80845B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01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3729B-C404-8341-9C37-4922E15F6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C96519-7D97-4144-B09C-96ED908B6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06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Paleta de colores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90BCCC-2DE8-2A44-9B2F-B56056B9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3AEFFFDF-A486-4C4A-BC2F-9712AC8446CA}"/>
              </a:ext>
            </a:extLst>
          </p:cNvPr>
          <p:cNvSpPr/>
          <p:nvPr/>
        </p:nvSpPr>
        <p:spPr>
          <a:xfrm>
            <a:off x="3345568" y="2005922"/>
            <a:ext cx="511629" cy="402771"/>
          </a:xfrm>
          <a:prstGeom prst="roundRect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D3FD8C1-5CEB-0941-9507-1B956C5789AF}"/>
              </a:ext>
            </a:extLst>
          </p:cNvPr>
          <p:cNvSpPr/>
          <p:nvPr/>
        </p:nvSpPr>
        <p:spPr>
          <a:xfrm>
            <a:off x="4107568" y="2005921"/>
            <a:ext cx="511629" cy="402771"/>
          </a:xfrm>
          <a:prstGeom prst="roundRect">
            <a:avLst/>
          </a:prstGeom>
          <a:solidFill>
            <a:srgbClr val="FFF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FD35CC2A-C73E-E44D-9A9E-70E24B760F18}"/>
              </a:ext>
            </a:extLst>
          </p:cNvPr>
          <p:cNvSpPr/>
          <p:nvPr/>
        </p:nvSpPr>
        <p:spPr>
          <a:xfrm>
            <a:off x="4875011" y="2013168"/>
            <a:ext cx="511629" cy="402771"/>
          </a:xfrm>
          <a:prstGeom prst="roundRect">
            <a:avLst/>
          </a:prstGeom>
          <a:solidFill>
            <a:srgbClr val="FFF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1C8D147A-E10D-BC43-B0FF-5CF86BC57872}"/>
              </a:ext>
            </a:extLst>
          </p:cNvPr>
          <p:cNvSpPr/>
          <p:nvPr/>
        </p:nvSpPr>
        <p:spPr>
          <a:xfrm>
            <a:off x="5637011" y="2013167"/>
            <a:ext cx="511629" cy="402771"/>
          </a:xfrm>
          <a:prstGeom prst="roundRect">
            <a:avLst/>
          </a:prstGeom>
          <a:solidFill>
            <a:srgbClr val="FFF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325B6982-88E3-2448-B436-6ADBCCAD1E4C}"/>
              </a:ext>
            </a:extLst>
          </p:cNvPr>
          <p:cNvSpPr/>
          <p:nvPr/>
        </p:nvSpPr>
        <p:spPr>
          <a:xfrm>
            <a:off x="6399011" y="2013168"/>
            <a:ext cx="511629" cy="402771"/>
          </a:xfrm>
          <a:prstGeom prst="roundRect">
            <a:avLst/>
          </a:prstGeom>
          <a:solidFill>
            <a:srgbClr val="FFE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32AE6276-BCF3-F348-A0A4-6CEE295CBD53}"/>
              </a:ext>
            </a:extLst>
          </p:cNvPr>
          <p:cNvSpPr/>
          <p:nvPr/>
        </p:nvSpPr>
        <p:spPr>
          <a:xfrm>
            <a:off x="7161011" y="2013167"/>
            <a:ext cx="511629" cy="402771"/>
          </a:xfrm>
          <a:prstGeom prst="roundRect">
            <a:avLst/>
          </a:prstGeom>
          <a:solidFill>
            <a:srgbClr val="FFD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40370C5C-97AB-0846-BECC-D4B5A68EEF8C}"/>
              </a:ext>
            </a:extLst>
          </p:cNvPr>
          <p:cNvSpPr/>
          <p:nvPr/>
        </p:nvSpPr>
        <p:spPr>
          <a:xfrm>
            <a:off x="7928454" y="2020414"/>
            <a:ext cx="511629" cy="402771"/>
          </a:xfrm>
          <a:prstGeom prst="roundRect">
            <a:avLst/>
          </a:prstGeom>
          <a:solidFill>
            <a:srgbClr val="FFC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07AF35A8-BB7C-E247-B72D-A2127C58417F}"/>
              </a:ext>
            </a:extLst>
          </p:cNvPr>
          <p:cNvSpPr/>
          <p:nvPr/>
        </p:nvSpPr>
        <p:spPr>
          <a:xfrm>
            <a:off x="8690454" y="2020413"/>
            <a:ext cx="511629" cy="402771"/>
          </a:xfrm>
          <a:prstGeom prst="roundRect">
            <a:avLst/>
          </a:prstGeom>
          <a:solidFill>
            <a:srgbClr val="F9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10B8E46-EB0B-BA44-B7C1-FB33374F069E}"/>
              </a:ext>
            </a:extLst>
          </p:cNvPr>
          <p:cNvSpPr/>
          <p:nvPr/>
        </p:nvSpPr>
        <p:spPr>
          <a:xfrm>
            <a:off x="3345568" y="2773692"/>
            <a:ext cx="511629" cy="511629"/>
          </a:xfrm>
          <a:prstGeom prst="ellipse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F672540-6C91-3943-81B9-6D5DD28305EA}"/>
              </a:ext>
            </a:extLst>
          </p:cNvPr>
          <p:cNvSpPr/>
          <p:nvPr/>
        </p:nvSpPr>
        <p:spPr>
          <a:xfrm>
            <a:off x="4107568" y="2773692"/>
            <a:ext cx="511629" cy="511629"/>
          </a:xfrm>
          <a:prstGeom prst="ellipse">
            <a:avLst/>
          </a:prstGeom>
          <a:solidFill>
            <a:srgbClr val="FFF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D538B1A-F2F9-8F45-B438-F779F01B067E}"/>
              </a:ext>
            </a:extLst>
          </p:cNvPr>
          <p:cNvSpPr/>
          <p:nvPr/>
        </p:nvSpPr>
        <p:spPr>
          <a:xfrm>
            <a:off x="4875011" y="2773692"/>
            <a:ext cx="511629" cy="511629"/>
          </a:xfrm>
          <a:prstGeom prst="ellipse">
            <a:avLst/>
          </a:prstGeom>
          <a:solidFill>
            <a:srgbClr val="FFF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98FAD6B-213F-0C4F-BFF6-DCF146223429}"/>
              </a:ext>
            </a:extLst>
          </p:cNvPr>
          <p:cNvSpPr/>
          <p:nvPr/>
        </p:nvSpPr>
        <p:spPr>
          <a:xfrm>
            <a:off x="5637011" y="2773693"/>
            <a:ext cx="511629" cy="511629"/>
          </a:xfrm>
          <a:prstGeom prst="ellipse">
            <a:avLst/>
          </a:prstGeom>
          <a:solidFill>
            <a:srgbClr val="FFF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79E6F98-E5B5-394F-8FD1-D9624936A5E0}"/>
              </a:ext>
            </a:extLst>
          </p:cNvPr>
          <p:cNvSpPr/>
          <p:nvPr/>
        </p:nvSpPr>
        <p:spPr>
          <a:xfrm>
            <a:off x="6399011" y="2773692"/>
            <a:ext cx="511629" cy="511629"/>
          </a:xfrm>
          <a:prstGeom prst="ellipse">
            <a:avLst/>
          </a:prstGeom>
          <a:solidFill>
            <a:srgbClr val="FFE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1CA8956-C7AF-C74D-A187-147AE5CE8B3F}"/>
              </a:ext>
            </a:extLst>
          </p:cNvPr>
          <p:cNvSpPr/>
          <p:nvPr/>
        </p:nvSpPr>
        <p:spPr>
          <a:xfrm>
            <a:off x="7161011" y="2773692"/>
            <a:ext cx="511629" cy="511629"/>
          </a:xfrm>
          <a:prstGeom prst="ellipse">
            <a:avLst/>
          </a:prstGeom>
          <a:solidFill>
            <a:srgbClr val="FFD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D350D3E-628A-6D43-854C-BA9976F70BD5}"/>
              </a:ext>
            </a:extLst>
          </p:cNvPr>
          <p:cNvSpPr/>
          <p:nvPr/>
        </p:nvSpPr>
        <p:spPr>
          <a:xfrm>
            <a:off x="7928454" y="2773692"/>
            <a:ext cx="511629" cy="511629"/>
          </a:xfrm>
          <a:prstGeom prst="ellipse">
            <a:avLst/>
          </a:prstGeom>
          <a:solidFill>
            <a:srgbClr val="FFC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A913D6B-6671-2048-BEC7-467594888724}"/>
              </a:ext>
            </a:extLst>
          </p:cNvPr>
          <p:cNvSpPr/>
          <p:nvPr/>
        </p:nvSpPr>
        <p:spPr>
          <a:xfrm>
            <a:off x="8690454" y="2773693"/>
            <a:ext cx="511629" cy="511629"/>
          </a:xfrm>
          <a:prstGeom prst="ellipse">
            <a:avLst/>
          </a:prstGeom>
          <a:solidFill>
            <a:srgbClr val="F9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5E6C720C-5904-B14C-BD2F-8B11C82B0C7F}"/>
              </a:ext>
            </a:extLst>
          </p:cNvPr>
          <p:cNvSpPr/>
          <p:nvPr/>
        </p:nvSpPr>
        <p:spPr>
          <a:xfrm>
            <a:off x="3345568" y="4335940"/>
            <a:ext cx="511629" cy="402771"/>
          </a:xfrm>
          <a:prstGeom prst="roundRect">
            <a:avLst/>
          </a:prstGeom>
          <a:solidFill>
            <a:srgbClr val="F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032799D-2AF9-8E41-BA4D-52092552E242}"/>
              </a:ext>
            </a:extLst>
          </p:cNvPr>
          <p:cNvSpPr/>
          <p:nvPr/>
        </p:nvSpPr>
        <p:spPr>
          <a:xfrm>
            <a:off x="4107568" y="4335939"/>
            <a:ext cx="511629" cy="402771"/>
          </a:xfrm>
          <a:prstGeom prst="roundRect">
            <a:avLst/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3EABB17F-1EC1-2145-BF3D-2C281B47A8A7}"/>
              </a:ext>
            </a:extLst>
          </p:cNvPr>
          <p:cNvSpPr/>
          <p:nvPr/>
        </p:nvSpPr>
        <p:spPr>
          <a:xfrm>
            <a:off x="4875011" y="4343186"/>
            <a:ext cx="511629" cy="402771"/>
          </a:xfrm>
          <a:prstGeom prst="roundRect">
            <a:avLst/>
          </a:prstGeom>
          <a:solidFill>
            <a:srgbClr val="CD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A734CDE-E602-A748-8D06-FFE14570BF07}"/>
              </a:ext>
            </a:extLst>
          </p:cNvPr>
          <p:cNvSpPr/>
          <p:nvPr/>
        </p:nvSpPr>
        <p:spPr>
          <a:xfrm>
            <a:off x="5637011" y="4343185"/>
            <a:ext cx="511629" cy="402771"/>
          </a:xfrm>
          <a:prstGeom prst="roundRect">
            <a:avLst/>
          </a:prstGeom>
          <a:solidFill>
            <a:srgbClr val="B0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0606EF63-BE8F-3849-BA3B-62CD13DE5A33}"/>
              </a:ext>
            </a:extLst>
          </p:cNvPr>
          <p:cNvSpPr/>
          <p:nvPr/>
        </p:nvSpPr>
        <p:spPr>
          <a:xfrm>
            <a:off x="6399011" y="4343186"/>
            <a:ext cx="511629" cy="402771"/>
          </a:xfrm>
          <a:prstGeom prst="roundRect">
            <a:avLst/>
          </a:prstGeom>
          <a:solidFill>
            <a:srgbClr val="8F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BA0FA020-E34B-E340-8CCB-A5CD352FE3A2}"/>
              </a:ext>
            </a:extLst>
          </p:cNvPr>
          <p:cNvSpPr/>
          <p:nvPr/>
        </p:nvSpPr>
        <p:spPr>
          <a:xfrm>
            <a:off x="7161011" y="4343185"/>
            <a:ext cx="511629" cy="402771"/>
          </a:xfrm>
          <a:prstGeom prst="roundRect">
            <a:avLst/>
          </a:prstGeom>
          <a:solidFill>
            <a:srgbClr val="78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redondeado 51">
            <a:extLst>
              <a:ext uri="{FF2B5EF4-FFF2-40B4-BE49-F238E27FC236}">
                <a16:creationId xmlns:a16="http://schemas.microsoft.com/office/drawing/2014/main" id="{EC0E67BD-6C3B-614B-8699-5677F1FD1A25}"/>
              </a:ext>
            </a:extLst>
          </p:cNvPr>
          <p:cNvSpPr/>
          <p:nvPr/>
        </p:nvSpPr>
        <p:spPr>
          <a:xfrm>
            <a:off x="7928454" y="4350432"/>
            <a:ext cx="511629" cy="402771"/>
          </a:xfrm>
          <a:prstGeom prst="roundRect">
            <a:avLst/>
          </a:prstGeom>
          <a:solidFill>
            <a:srgbClr val="577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30460FFE-CD33-5E4F-98AB-63ECB504499F}"/>
              </a:ext>
            </a:extLst>
          </p:cNvPr>
          <p:cNvSpPr/>
          <p:nvPr/>
        </p:nvSpPr>
        <p:spPr>
          <a:xfrm>
            <a:off x="8690454" y="4350431"/>
            <a:ext cx="511629" cy="402771"/>
          </a:xfrm>
          <a:prstGeom prst="roundRect">
            <a:avLst/>
          </a:prstGeom>
          <a:solidFill>
            <a:srgbClr val="445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1DBA26C-5BA2-3341-AA8F-E48B73F746F1}"/>
              </a:ext>
            </a:extLst>
          </p:cNvPr>
          <p:cNvSpPr/>
          <p:nvPr/>
        </p:nvSpPr>
        <p:spPr>
          <a:xfrm>
            <a:off x="3345568" y="5103710"/>
            <a:ext cx="511629" cy="511629"/>
          </a:xfrm>
          <a:prstGeom prst="ellipse">
            <a:avLst/>
          </a:prstGeom>
          <a:solidFill>
            <a:srgbClr val="F7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8E442E7-3847-0446-A895-EEA991D67F71}"/>
              </a:ext>
            </a:extLst>
          </p:cNvPr>
          <p:cNvSpPr/>
          <p:nvPr/>
        </p:nvSpPr>
        <p:spPr>
          <a:xfrm>
            <a:off x="4107568" y="5103710"/>
            <a:ext cx="511629" cy="511629"/>
          </a:xfrm>
          <a:prstGeom prst="ellipse">
            <a:avLst/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E1C014EE-1356-FB4B-AD48-DD0BDBB2413F}"/>
              </a:ext>
            </a:extLst>
          </p:cNvPr>
          <p:cNvSpPr/>
          <p:nvPr/>
        </p:nvSpPr>
        <p:spPr>
          <a:xfrm>
            <a:off x="4875011" y="5103710"/>
            <a:ext cx="511629" cy="511629"/>
          </a:xfrm>
          <a:prstGeom prst="ellipse">
            <a:avLst/>
          </a:prstGeom>
          <a:solidFill>
            <a:srgbClr val="CDD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D2CB1506-F8BB-3B42-AB85-F16E8CE432D6}"/>
              </a:ext>
            </a:extLst>
          </p:cNvPr>
          <p:cNvSpPr/>
          <p:nvPr/>
        </p:nvSpPr>
        <p:spPr>
          <a:xfrm>
            <a:off x="5637011" y="5103711"/>
            <a:ext cx="511629" cy="511629"/>
          </a:xfrm>
          <a:prstGeom prst="ellipse">
            <a:avLst/>
          </a:prstGeom>
          <a:solidFill>
            <a:srgbClr val="B0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B0188A5F-DF6F-AB4C-B8BD-1E0DE26A2A06}"/>
              </a:ext>
            </a:extLst>
          </p:cNvPr>
          <p:cNvSpPr/>
          <p:nvPr/>
        </p:nvSpPr>
        <p:spPr>
          <a:xfrm>
            <a:off x="6399011" y="5103710"/>
            <a:ext cx="511629" cy="511629"/>
          </a:xfrm>
          <a:prstGeom prst="ellipse">
            <a:avLst/>
          </a:prstGeom>
          <a:solidFill>
            <a:srgbClr val="8F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1F09FBBF-252E-8C4D-8D50-40E9BC5808D1}"/>
              </a:ext>
            </a:extLst>
          </p:cNvPr>
          <p:cNvSpPr/>
          <p:nvPr/>
        </p:nvSpPr>
        <p:spPr>
          <a:xfrm>
            <a:off x="7161011" y="5103710"/>
            <a:ext cx="511629" cy="511629"/>
          </a:xfrm>
          <a:prstGeom prst="ellipse">
            <a:avLst/>
          </a:prstGeom>
          <a:solidFill>
            <a:srgbClr val="78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27A8AA7-C3F3-B041-9DAB-17567160AC5E}"/>
              </a:ext>
            </a:extLst>
          </p:cNvPr>
          <p:cNvSpPr/>
          <p:nvPr/>
        </p:nvSpPr>
        <p:spPr>
          <a:xfrm>
            <a:off x="7928454" y="5103710"/>
            <a:ext cx="511629" cy="511629"/>
          </a:xfrm>
          <a:prstGeom prst="ellipse">
            <a:avLst/>
          </a:prstGeom>
          <a:solidFill>
            <a:srgbClr val="577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16E8C1A-A70A-EC43-8290-E721254E187A}"/>
              </a:ext>
            </a:extLst>
          </p:cNvPr>
          <p:cNvSpPr/>
          <p:nvPr/>
        </p:nvSpPr>
        <p:spPr>
          <a:xfrm>
            <a:off x="8690454" y="5103711"/>
            <a:ext cx="511629" cy="511629"/>
          </a:xfrm>
          <a:prstGeom prst="ellipse">
            <a:avLst/>
          </a:prstGeom>
          <a:solidFill>
            <a:srgbClr val="445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62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DA6B7F-9B5E-4090-8262-621670B9E22B}"/>
              </a:ext>
            </a:extLst>
          </p:cNvPr>
          <p:cNvSpPr txBox="1">
            <a:spLocks/>
          </p:cNvSpPr>
          <p:nvPr/>
        </p:nvSpPr>
        <p:spPr>
          <a:xfrm>
            <a:off x="3305840" y="1285017"/>
            <a:ext cx="2100105" cy="656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2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spc="-150" dirty="0">
                <a:solidFill>
                  <a:schemeClr val="bg1"/>
                </a:solidFill>
              </a:rPr>
              <a:t>Índice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25000984-A94D-EA46-A4DE-40CC9DDEFE32}"/>
              </a:ext>
            </a:extLst>
          </p:cNvPr>
          <p:cNvSpPr txBox="1">
            <a:spLocks/>
          </p:cNvSpPr>
          <p:nvPr/>
        </p:nvSpPr>
        <p:spPr>
          <a:xfrm>
            <a:off x="4876803" y="2482146"/>
            <a:ext cx="3801598" cy="3006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1541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DA6B7F-9B5E-4090-8262-621670B9E22B}"/>
              </a:ext>
            </a:extLst>
          </p:cNvPr>
          <p:cNvSpPr txBox="1">
            <a:spLocks/>
          </p:cNvSpPr>
          <p:nvPr/>
        </p:nvSpPr>
        <p:spPr>
          <a:xfrm>
            <a:off x="3305840" y="1285017"/>
            <a:ext cx="2100105" cy="656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2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spc="-150" dirty="0" err="1">
                <a:solidFill>
                  <a:schemeClr val="bg1"/>
                </a:solidFill>
              </a:rPr>
              <a:t>Index</a:t>
            </a:r>
            <a:endParaRPr lang="en-US" sz="3200" spc="-150" dirty="0">
              <a:solidFill>
                <a:schemeClr val="bg1"/>
              </a:solidFill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25000984-A94D-EA46-A4DE-40CC9DDEFE32}"/>
              </a:ext>
            </a:extLst>
          </p:cNvPr>
          <p:cNvSpPr txBox="1">
            <a:spLocks/>
          </p:cNvSpPr>
          <p:nvPr/>
        </p:nvSpPr>
        <p:spPr>
          <a:xfrm>
            <a:off x="4876803" y="2482146"/>
            <a:ext cx="3801598" cy="30066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11613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4D3E3-718F-449C-8571-FB3F984A8A07}"/>
              </a:ext>
            </a:extLst>
          </p:cNvPr>
          <p:cNvSpPr txBox="1">
            <a:spLocks/>
          </p:cNvSpPr>
          <p:nvPr/>
        </p:nvSpPr>
        <p:spPr>
          <a:xfrm>
            <a:off x="3367843" y="982134"/>
            <a:ext cx="1163098" cy="1614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122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602F8BD-ABD8-1D4C-8EE5-F374370E8E52}"/>
              </a:ext>
            </a:extLst>
          </p:cNvPr>
          <p:cNvSpPr txBox="1">
            <a:spLocks/>
          </p:cNvSpPr>
          <p:nvPr/>
        </p:nvSpPr>
        <p:spPr>
          <a:xfrm>
            <a:off x="4610482" y="3108074"/>
            <a:ext cx="3821987" cy="1054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del capítulo</a:t>
            </a:r>
          </a:p>
        </p:txBody>
      </p:sp>
    </p:spTree>
    <p:extLst>
      <p:ext uri="{BB962C8B-B14F-4D97-AF65-F5344CB8AC3E}">
        <p14:creationId xmlns:p14="http://schemas.microsoft.com/office/powerpoint/2010/main" val="17079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Cajas de contenido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5D7A82-4FC4-0441-9626-5A752464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DAB7558-1C01-DF49-9600-276747CB6D39}"/>
              </a:ext>
            </a:extLst>
          </p:cNvPr>
          <p:cNvSpPr/>
          <p:nvPr/>
        </p:nvSpPr>
        <p:spPr>
          <a:xfrm>
            <a:off x="2056835" y="1121236"/>
            <a:ext cx="7892082" cy="947057"/>
          </a:xfrm>
          <a:prstGeom prst="round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26F5723-401F-5F48-8248-FBC5C9056967}"/>
              </a:ext>
            </a:extLst>
          </p:cNvPr>
          <p:cNvSpPr/>
          <p:nvPr/>
        </p:nvSpPr>
        <p:spPr>
          <a:xfrm>
            <a:off x="2056835" y="2188029"/>
            <a:ext cx="7892082" cy="1088572"/>
          </a:xfrm>
          <a:prstGeom prst="roundRect">
            <a:avLst/>
          </a:prstGeom>
          <a:solidFill>
            <a:srgbClr val="E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AF72B8-3197-8C43-A59B-D2A34A108431}"/>
              </a:ext>
            </a:extLst>
          </p:cNvPr>
          <p:cNvSpPr/>
          <p:nvPr/>
        </p:nvSpPr>
        <p:spPr>
          <a:xfrm>
            <a:off x="2135811" y="3391572"/>
            <a:ext cx="7892082" cy="1088572"/>
          </a:xfrm>
          <a:prstGeom prst="roundRect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6460A5-FE61-344D-8E39-946119A5BF74}"/>
              </a:ext>
            </a:extLst>
          </p:cNvPr>
          <p:cNvSpPr txBox="1"/>
          <p:nvPr/>
        </p:nvSpPr>
        <p:spPr>
          <a:xfrm>
            <a:off x="2279961" y="1277040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contract award for the concession of the wastewater treatment system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Andarax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(Almería, Spain)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 the only significant one in November.  With this contract 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Aqualia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positions itself as the dominant water operator for the integral water cycle management in this area of the Almería province.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EDDEDA-78A3-4247-9D2A-C53079F82DE5}"/>
              </a:ext>
            </a:extLst>
          </p:cNvPr>
          <p:cNvSpPr txBox="1"/>
          <p:nvPr/>
        </p:nvSpPr>
        <p:spPr>
          <a:xfrm>
            <a:off x="2290847" y="2409154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international arena, new data regarding the decision on the tenders for desalination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Shuqaiq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 SWRO) and waste water treatment (Dammam WWTP and Jeddah WWTP) in Saudi Arabia should be announced during December.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102E35-3418-9547-9432-22CACF007393}"/>
              </a:ext>
            </a:extLst>
          </p:cNvPr>
          <p:cNvSpPr txBox="1"/>
          <p:nvPr/>
        </p:nvSpPr>
        <p:spPr>
          <a:xfrm>
            <a:off x="2290847" y="3645355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Spain, the tenders’ resolutions for the concession contracts of the municipalities of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Alcaudete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Jaén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Villatobas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(Toledo)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Garrucha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(Almería), in which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Aqualia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is very well positioned, could be announced shortly.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433E612-933E-614C-AD60-3A0DEF533FE8}"/>
              </a:ext>
            </a:extLst>
          </p:cNvPr>
          <p:cNvSpPr/>
          <p:nvPr/>
        </p:nvSpPr>
        <p:spPr>
          <a:xfrm>
            <a:off x="2135811" y="4714856"/>
            <a:ext cx="7892082" cy="1088572"/>
          </a:xfrm>
          <a:prstGeom prst="roundRect">
            <a:avLst/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2DE35E-9891-9247-BEAF-6983B10AC1AF}"/>
              </a:ext>
            </a:extLst>
          </p:cNvPr>
          <p:cNvSpPr txBox="1"/>
          <p:nvPr/>
        </p:nvSpPr>
        <p:spPr>
          <a:xfrm>
            <a:off x="2290847" y="4968639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Spain, the tenders’ resolutions for the concession contracts of the municipalities of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Alcaudete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Jaén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Villatobas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(Toledo)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Garrucha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(Almería), in which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Aqualia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is very well positioned, could be announced shortly.</a:t>
            </a:r>
          </a:p>
        </p:txBody>
      </p:sp>
    </p:spTree>
    <p:extLst>
      <p:ext uri="{BB962C8B-B14F-4D97-AF65-F5344CB8AC3E}">
        <p14:creationId xmlns:p14="http://schemas.microsoft.com/office/powerpoint/2010/main" val="6063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Cajas de contenido numeradas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55FFCF-34D0-FB4B-9453-78AA6657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DAB7558-1C01-DF49-9600-276747CB6D39}"/>
              </a:ext>
            </a:extLst>
          </p:cNvPr>
          <p:cNvSpPr/>
          <p:nvPr/>
        </p:nvSpPr>
        <p:spPr>
          <a:xfrm>
            <a:off x="2056840" y="1698180"/>
            <a:ext cx="3734365" cy="1215793"/>
          </a:xfrm>
          <a:prstGeom prst="round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6460A5-FE61-344D-8E39-946119A5BF74}"/>
              </a:ext>
            </a:extLst>
          </p:cNvPr>
          <p:cNvSpPr txBox="1"/>
          <p:nvPr/>
        </p:nvSpPr>
        <p:spPr>
          <a:xfrm>
            <a:off x="2290847" y="1890577"/>
            <a:ext cx="339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contract award for the concession of the wastewater treatment system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Andarax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(Almería, Spain)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 the only significant one in November. 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F3784776-D2A2-2945-8FAF-A747BF623B55}"/>
              </a:ext>
            </a:extLst>
          </p:cNvPr>
          <p:cNvSpPr/>
          <p:nvPr/>
        </p:nvSpPr>
        <p:spPr>
          <a:xfrm>
            <a:off x="6345498" y="1698178"/>
            <a:ext cx="3734365" cy="1215793"/>
          </a:xfrm>
          <a:prstGeom prst="roundRect">
            <a:avLst/>
          </a:prstGeom>
          <a:solidFill>
            <a:srgbClr val="E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EDDEDA-78A3-4247-9D2A-C53079F82DE5}"/>
              </a:ext>
            </a:extLst>
          </p:cNvPr>
          <p:cNvSpPr txBox="1"/>
          <p:nvPr/>
        </p:nvSpPr>
        <p:spPr>
          <a:xfrm>
            <a:off x="6593723" y="1890577"/>
            <a:ext cx="323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international arena, new data regarding the decision on the tenders for desalination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Shuqaiq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 SWRO) and waste water treatment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FF5D7EA-EDAD-2544-8B03-E5944360F028}"/>
              </a:ext>
            </a:extLst>
          </p:cNvPr>
          <p:cNvSpPr/>
          <p:nvPr/>
        </p:nvSpPr>
        <p:spPr>
          <a:xfrm>
            <a:off x="1916896" y="1568072"/>
            <a:ext cx="373386" cy="373386"/>
          </a:xfrm>
          <a:prstGeom prst="ellipse">
            <a:avLst/>
          </a:prstGeom>
          <a:solidFill>
            <a:srgbClr val="92CBF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C9CCDC-6221-6947-8A3B-39027C67619B}"/>
              </a:ext>
            </a:extLst>
          </p:cNvPr>
          <p:cNvSpPr txBox="1"/>
          <p:nvPr/>
        </p:nvSpPr>
        <p:spPr>
          <a:xfrm>
            <a:off x="1991779" y="1602692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9560F24-8D9B-5646-8813-6C9AC7616847}"/>
              </a:ext>
            </a:extLst>
          </p:cNvPr>
          <p:cNvSpPr/>
          <p:nvPr/>
        </p:nvSpPr>
        <p:spPr>
          <a:xfrm>
            <a:off x="6189157" y="1568072"/>
            <a:ext cx="373386" cy="373386"/>
          </a:xfrm>
          <a:prstGeom prst="ellipse">
            <a:avLst/>
          </a:prstGeom>
          <a:solidFill>
            <a:srgbClr val="54C3C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2A714F-F432-0A4B-859C-5E58190B4F4B}"/>
              </a:ext>
            </a:extLst>
          </p:cNvPr>
          <p:cNvSpPr txBox="1"/>
          <p:nvPr/>
        </p:nvSpPr>
        <p:spPr>
          <a:xfrm>
            <a:off x="6274926" y="1602692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CC8369A-94DC-9541-B51A-4D8CAE958880}"/>
              </a:ext>
            </a:extLst>
          </p:cNvPr>
          <p:cNvSpPr/>
          <p:nvPr/>
        </p:nvSpPr>
        <p:spPr>
          <a:xfrm>
            <a:off x="2056840" y="3444086"/>
            <a:ext cx="3734365" cy="1215793"/>
          </a:xfrm>
          <a:prstGeom prst="roundRect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C302C6-478B-C849-8107-C3C0DCA18E6A}"/>
              </a:ext>
            </a:extLst>
          </p:cNvPr>
          <p:cNvSpPr txBox="1"/>
          <p:nvPr/>
        </p:nvSpPr>
        <p:spPr>
          <a:xfrm>
            <a:off x="2290847" y="3636483"/>
            <a:ext cx="339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contract award for the concession of the wastewater treatment system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Andarax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(Almería, Spain)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 the only significant one in November.  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A7B915F7-00EF-5846-93E8-BF5A702C524B}"/>
              </a:ext>
            </a:extLst>
          </p:cNvPr>
          <p:cNvSpPr/>
          <p:nvPr/>
        </p:nvSpPr>
        <p:spPr>
          <a:xfrm>
            <a:off x="6345498" y="3444084"/>
            <a:ext cx="3734365" cy="1215793"/>
          </a:xfrm>
          <a:prstGeom prst="roundRect">
            <a:avLst/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E1C330-5089-364D-A796-05C267E27E2E}"/>
              </a:ext>
            </a:extLst>
          </p:cNvPr>
          <p:cNvSpPr txBox="1"/>
          <p:nvPr/>
        </p:nvSpPr>
        <p:spPr>
          <a:xfrm>
            <a:off x="6593723" y="3636483"/>
            <a:ext cx="323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international arena, new data regarding the decision on the tenders for desalination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Shuqaiq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 SWRO) and waste water treatment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64B6C43-C083-574D-8189-ED3870716AAE}"/>
              </a:ext>
            </a:extLst>
          </p:cNvPr>
          <p:cNvSpPr/>
          <p:nvPr/>
        </p:nvSpPr>
        <p:spPr>
          <a:xfrm>
            <a:off x="1916896" y="3313978"/>
            <a:ext cx="373386" cy="373386"/>
          </a:xfrm>
          <a:prstGeom prst="ellipse">
            <a:avLst/>
          </a:prstGeom>
          <a:solidFill>
            <a:srgbClr val="FFDA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BF5549-B681-9F4B-9BF6-8450DE4DD944}"/>
              </a:ext>
            </a:extLst>
          </p:cNvPr>
          <p:cNvSpPr txBox="1"/>
          <p:nvPr/>
        </p:nvSpPr>
        <p:spPr>
          <a:xfrm>
            <a:off x="1991779" y="3348598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1EABF3B-AA3B-5645-8F7D-3914D8522947}"/>
              </a:ext>
            </a:extLst>
          </p:cNvPr>
          <p:cNvSpPr/>
          <p:nvPr/>
        </p:nvSpPr>
        <p:spPr>
          <a:xfrm>
            <a:off x="6189157" y="3313978"/>
            <a:ext cx="373386" cy="373386"/>
          </a:xfrm>
          <a:prstGeom prst="ellipse">
            <a:avLst/>
          </a:prstGeom>
          <a:solidFill>
            <a:srgbClr val="8FA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7AA214B-0586-4647-814A-4CCE86796DC7}"/>
              </a:ext>
            </a:extLst>
          </p:cNvPr>
          <p:cNvSpPr txBox="1"/>
          <p:nvPr/>
        </p:nvSpPr>
        <p:spPr>
          <a:xfrm>
            <a:off x="6274926" y="3348598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34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Cajas de contenido numeradas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8AF22B-3093-514F-8705-E9AA7DEB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DAB7558-1C01-DF49-9600-276747CB6D39}"/>
              </a:ext>
            </a:extLst>
          </p:cNvPr>
          <p:cNvSpPr/>
          <p:nvPr/>
        </p:nvSpPr>
        <p:spPr>
          <a:xfrm>
            <a:off x="3459776" y="1645543"/>
            <a:ext cx="2417194" cy="1796139"/>
          </a:xfrm>
          <a:prstGeom prst="round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6460A5-FE61-344D-8E39-946119A5BF74}"/>
              </a:ext>
            </a:extLst>
          </p:cNvPr>
          <p:cNvSpPr txBox="1"/>
          <p:nvPr/>
        </p:nvSpPr>
        <p:spPr>
          <a:xfrm>
            <a:off x="3693792" y="1837940"/>
            <a:ext cx="1987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contract award for the concession of the wastewater treatment system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Andarax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(Almería, Spain)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 the only significant one in November. 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F3784776-D2A2-2945-8FAF-A747BF623B55}"/>
              </a:ext>
            </a:extLst>
          </p:cNvPr>
          <p:cNvSpPr/>
          <p:nvPr/>
        </p:nvSpPr>
        <p:spPr>
          <a:xfrm>
            <a:off x="6467432" y="1642748"/>
            <a:ext cx="2415600" cy="1792800"/>
          </a:xfrm>
          <a:prstGeom prst="roundRect">
            <a:avLst/>
          </a:prstGeom>
          <a:solidFill>
            <a:srgbClr val="E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EDDEDA-78A3-4247-9D2A-C53079F82DE5}"/>
              </a:ext>
            </a:extLst>
          </p:cNvPr>
          <p:cNvSpPr txBox="1"/>
          <p:nvPr/>
        </p:nvSpPr>
        <p:spPr>
          <a:xfrm>
            <a:off x="6715667" y="1835153"/>
            <a:ext cx="194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international arena, new data regarding the decision on the tenders for desalination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Shuqaiq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 SWRO) and waste water treatment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FF5D7EA-EDAD-2544-8B03-E5944360F028}"/>
              </a:ext>
            </a:extLst>
          </p:cNvPr>
          <p:cNvSpPr/>
          <p:nvPr/>
        </p:nvSpPr>
        <p:spPr>
          <a:xfrm>
            <a:off x="3319836" y="1515435"/>
            <a:ext cx="373386" cy="373386"/>
          </a:xfrm>
          <a:prstGeom prst="ellipse">
            <a:avLst/>
          </a:prstGeom>
          <a:solidFill>
            <a:srgbClr val="92CBF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C9CCDC-6221-6947-8A3B-39027C67619B}"/>
              </a:ext>
            </a:extLst>
          </p:cNvPr>
          <p:cNvSpPr txBox="1"/>
          <p:nvPr/>
        </p:nvSpPr>
        <p:spPr>
          <a:xfrm>
            <a:off x="3394719" y="1550055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9560F24-8D9B-5646-8813-6C9AC7616847}"/>
              </a:ext>
            </a:extLst>
          </p:cNvPr>
          <p:cNvSpPr/>
          <p:nvPr/>
        </p:nvSpPr>
        <p:spPr>
          <a:xfrm>
            <a:off x="6311096" y="1512648"/>
            <a:ext cx="373386" cy="373386"/>
          </a:xfrm>
          <a:prstGeom prst="ellipse">
            <a:avLst/>
          </a:prstGeom>
          <a:solidFill>
            <a:srgbClr val="54C3C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2A714F-F432-0A4B-859C-5E58190B4F4B}"/>
              </a:ext>
            </a:extLst>
          </p:cNvPr>
          <p:cNvSpPr txBox="1"/>
          <p:nvPr/>
        </p:nvSpPr>
        <p:spPr>
          <a:xfrm>
            <a:off x="6396865" y="1547268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CC8369A-94DC-9541-B51A-4D8CAE958880}"/>
              </a:ext>
            </a:extLst>
          </p:cNvPr>
          <p:cNvSpPr/>
          <p:nvPr/>
        </p:nvSpPr>
        <p:spPr>
          <a:xfrm>
            <a:off x="3461370" y="4064047"/>
            <a:ext cx="2415600" cy="1792800"/>
          </a:xfrm>
          <a:prstGeom prst="roundRect">
            <a:avLst/>
          </a:prstGeom>
          <a:solidFill>
            <a:srgbClr val="FF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C302C6-478B-C849-8107-C3C0DCA18E6A}"/>
              </a:ext>
            </a:extLst>
          </p:cNvPr>
          <p:cNvSpPr txBox="1"/>
          <p:nvPr/>
        </p:nvSpPr>
        <p:spPr>
          <a:xfrm>
            <a:off x="3695387" y="4256450"/>
            <a:ext cx="206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contract award for the concession of the wastewater treatment system of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Andarax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(Almería, Spain)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 the only significant one in November. 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64B6C43-C083-574D-8189-ED3870716AAE}"/>
              </a:ext>
            </a:extLst>
          </p:cNvPr>
          <p:cNvSpPr/>
          <p:nvPr/>
        </p:nvSpPr>
        <p:spPr>
          <a:xfrm>
            <a:off x="3321431" y="3933945"/>
            <a:ext cx="373386" cy="373386"/>
          </a:xfrm>
          <a:prstGeom prst="ellipse">
            <a:avLst/>
          </a:prstGeom>
          <a:solidFill>
            <a:srgbClr val="FFDA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BF5549-B681-9F4B-9BF6-8450DE4DD944}"/>
              </a:ext>
            </a:extLst>
          </p:cNvPr>
          <p:cNvSpPr txBox="1"/>
          <p:nvPr/>
        </p:nvSpPr>
        <p:spPr>
          <a:xfrm>
            <a:off x="3404900" y="3970337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F347B996-FCAF-A641-BE84-84504D29B0B6}"/>
              </a:ext>
            </a:extLst>
          </p:cNvPr>
          <p:cNvSpPr/>
          <p:nvPr/>
        </p:nvSpPr>
        <p:spPr>
          <a:xfrm>
            <a:off x="6467432" y="4106026"/>
            <a:ext cx="2415600" cy="1792800"/>
          </a:xfrm>
          <a:prstGeom prst="roundRect">
            <a:avLst/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B663783-9883-E647-B832-099CB656682B}"/>
              </a:ext>
            </a:extLst>
          </p:cNvPr>
          <p:cNvSpPr txBox="1"/>
          <p:nvPr/>
        </p:nvSpPr>
        <p:spPr>
          <a:xfrm>
            <a:off x="6715667" y="4298431"/>
            <a:ext cx="194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international arena, new data regarding the decision on the tenders for desalination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Shuqaiq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 SWRO) and waste water treatment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EB89649-47EB-1949-872E-BCC232602284}"/>
              </a:ext>
            </a:extLst>
          </p:cNvPr>
          <p:cNvSpPr/>
          <p:nvPr/>
        </p:nvSpPr>
        <p:spPr>
          <a:xfrm>
            <a:off x="6311096" y="3975926"/>
            <a:ext cx="373386" cy="373386"/>
          </a:xfrm>
          <a:prstGeom prst="ellipse">
            <a:avLst/>
          </a:prstGeom>
          <a:solidFill>
            <a:srgbClr val="8FA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72BFF2C-01B2-6A40-A4C5-D1923FB3555E}"/>
              </a:ext>
            </a:extLst>
          </p:cNvPr>
          <p:cNvSpPr txBox="1"/>
          <p:nvPr/>
        </p:nvSpPr>
        <p:spPr>
          <a:xfrm>
            <a:off x="6396865" y="4010546"/>
            <a:ext cx="22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485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Colores principales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7453AE-9CF3-9540-8D37-17279D32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207524A-8496-6044-BEF2-0E5D6991B1F1}"/>
              </a:ext>
            </a:extLst>
          </p:cNvPr>
          <p:cNvSpPr/>
          <p:nvPr/>
        </p:nvSpPr>
        <p:spPr>
          <a:xfrm>
            <a:off x="3156862" y="2427514"/>
            <a:ext cx="1081333" cy="597236"/>
          </a:xfrm>
          <a:prstGeom prst="roundRect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D538B1A-F2F9-8F45-B438-F779F01B067E}"/>
              </a:ext>
            </a:extLst>
          </p:cNvPr>
          <p:cNvSpPr/>
          <p:nvPr/>
        </p:nvSpPr>
        <p:spPr>
          <a:xfrm>
            <a:off x="3200401" y="3484901"/>
            <a:ext cx="937968" cy="937968"/>
          </a:xfrm>
          <a:prstGeom prst="ellipse">
            <a:avLst/>
          </a:prstGeom>
          <a:solidFill>
            <a:srgbClr val="1A7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99D6D9A3-5298-4845-9EC3-35CAAC6A8DFC}"/>
              </a:ext>
            </a:extLst>
          </p:cNvPr>
          <p:cNvSpPr/>
          <p:nvPr/>
        </p:nvSpPr>
        <p:spPr>
          <a:xfrm>
            <a:off x="4844148" y="2427514"/>
            <a:ext cx="1081333" cy="597236"/>
          </a:xfrm>
          <a:prstGeom prst="roundRect">
            <a:avLst/>
          </a:prstGeom>
          <a:solidFill>
            <a:srgbClr val="7D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2CD389DB-1869-4046-8C97-0EE2AFE0E628}"/>
              </a:ext>
            </a:extLst>
          </p:cNvPr>
          <p:cNvSpPr/>
          <p:nvPr/>
        </p:nvSpPr>
        <p:spPr>
          <a:xfrm>
            <a:off x="4887687" y="3484901"/>
            <a:ext cx="937968" cy="937968"/>
          </a:xfrm>
          <a:prstGeom prst="ellipse">
            <a:avLst/>
          </a:prstGeom>
          <a:solidFill>
            <a:srgbClr val="7D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82CA2203-A096-2D44-9428-BEDE137BB99D}"/>
              </a:ext>
            </a:extLst>
          </p:cNvPr>
          <p:cNvSpPr/>
          <p:nvPr/>
        </p:nvSpPr>
        <p:spPr>
          <a:xfrm>
            <a:off x="7946577" y="2427514"/>
            <a:ext cx="1081333" cy="597236"/>
          </a:xfrm>
          <a:prstGeom prst="roundRect">
            <a:avLst/>
          </a:prstGeom>
          <a:solidFill>
            <a:srgbClr val="47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BF6D0DC-C11F-7849-9EB9-9DEDB29A1ED3}"/>
              </a:ext>
            </a:extLst>
          </p:cNvPr>
          <p:cNvSpPr/>
          <p:nvPr/>
        </p:nvSpPr>
        <p:spPr>
          <a:xfrm>
            <a:off x="7990116" y="3484901"/>
            <a:ext cx="937968" cy="937968"/>
          </a:xfrm>
          <a:prstGeom prst="ellipse">
            <a:avLst/>
          </a:prstGeom>
          <a:solidFill>
            <a:srgbClr val="47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4939F0F-91A0-8C49-8C60-A06F455D1037}"/>
              </a:ext>
            </a:extLst>
          </p:cNvPr>
          <p:cNvSpPr txBox="1"/>
          <p:nvPr/>
        </p:nvSpPr>
        <p:spPr>
          <a:xfrm>
            <a:off x="3141184" y="1813479"/>
            <a:ext cx="278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Aqualia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89F8387-CC81-7747-83C8-2E26C3228681}"/>
              </a:ext>
            </a:extLst>
          </p:cNvPr>
          <p:cNvSpPr txBox="1"/>
          <p:nvPr/>
        </p:nvSpPr>
        <p:spPr>
          <a:xfrm>
            <a:off x="7778504" y="1810387"/>
            <a:ext cx="144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principal</a:t>
            </a:r>
          </a:p>
        </p:txBody>
      </p:sp>
    </p:spTree>
    <p:extLst>
      <p:ext uri="{BB962C8B-B14F-4D97-AF65-F5344CB8AC3E}">
        <p14:creationId xmlns:p14="http://schemas.microsoft.com/office/powerpoint/2010/main" val="5273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8529B-BCFC-B644-BE3E-0C1D67F6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gráficos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98B24-8292-FC49-954F-A026C41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/>
              <a:t>Aqualia</a:t>
            </a:r>
            <a:r>
              <a:rPr lang="es-ES"/>
              <a:t> | Montly Activity Report | </a:t>
            </a:r>
            <a:r>
              <a:rPr lang="es-ES">
                <a:solidFill>
                  <a:srgbClr val="8FAACA"/>
                </a:solidFill>
              </a:rPr>
              <a:t>Month Year</a:t>
            </a:r>
            <a:endParaRPr lang="es-ES" dirty="0">
              <a:solidFill>
                <a:srgbClr val="8FAACA"/>
              </a:solidFill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E3D0D09-814E-A949-9CA5-CFC3EAACC7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/>
              <a:t>Paleta de colores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1A340A-ECA5-6443-BE26-E381E752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8EE5-BD5B-904D-853D-5FDD80845BAE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3AEFFFDF-A486-4C4A-BC2F-9712AC8446CA}"/>
              </a:ext>
            </a:extLst>
          </p:cNvPr>
          <p:cNvSpPr/>
          <p:nvPr/>
        </p:nvSpPr>
        <p:spPr>
          <a:xfrm>
            <a:off x="3345567" y="2077147"/>
            <a:ext cx="511629" cy="402771"/>
          </a:xfrm>
          <a:prstGeom prst="round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D3FD8C1-5CEB-0941-9507-1B956C5789AF}"/>
              </a:ext>
            </a:extLst>
          </p:cNvPr>
          <p:cNvSpPr/>
          <p:nvPr/>
        </p:nvSpPr>
        <p:spPr>
          <a:xfrm>
            <a:off x="4107567" y="2077146"/>
            <a:ext cx="511629" cy="402771"/>
          </a:xfrm>
          <a:prstGeom prst="roundRect">
            <a:avLst/>
          </a:prstGeom>
          <a:solidFill>
            <a:srgbClr val="D5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FD35CC2A-C73E-E44D-9A9E-70E24B760F18}"/>
              </a:ext>
            </a:extLst>
          </p:cNvPr>
          <p:cNvSpPr/>
          <p:nvPr/>
        </p:nvSpPr>
        <p:spPr>
          <a:xfrm>
            <a:off x="4875010" y="2084393"/>
            <a:ext cx="511629" cy="402771"/>
          </a:xfrm>
          <a:prstGeom prst="roundRect">
            <a:avLst/>
          </a:prstGeom>
          <a:solidFill>
            <a:srgbClr val="B8D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1C8D147A-E10D-BC43-B0FF-5CF86BC57872}"/>
              </a:ext>
            </a:extLst>
          </p:cNvPr>
          <p:cNvSpPr/>
          <p:nvPr/>
        </p:nvSpPr>
        <p:spPr>
          <a:xfrm>
            <a:off x="5637010" y="2084392"/>
            <a:ext cx="511629" cy="402771"/>
          </a:xfrm>
          <a:prstGeom prst="roundRect">
            <a:avLst/>
          </a:prstGeom>
          <a:solidFill>
            <a:srgbClr val="92C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325B6982-88E3-2448-B436-6ADBCCAD1E4C}"/>
              </a:ext>
            </a:extLst>
          </p:cNvPr>
          <p:cNvSpPr/>
          <p:nvPr/>
        </p:nvSpPr>
        <p:spPr>
          <a:xfrm>
            <a:off x="6399010" y="2084393"/>
            <a:ext cx="511629" cy="402771"/>
          </a:xfrm>
          <a:prstGeom prst="roundRect">
            <a:avLst/>
          </a:prstGeom>
          <a:solidFill>
            <a:srgbClr val="66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32AE6276-BCF3-F348-A0A4-6CEE295CBD53}"/>
              </a:ext>
            </a:extLst>
          </p:cNvPr>
          <p:cNvSpPr/>
          <p:nvPr/>
        </p:nvSpPr>
        <p:spPr>
          <a:xfrm>
            <a:off x="7161010" y="2084392"/>
            <a:ext cx="511629" cy="402771"/>
          </a:xfrm>
          <a:prstGeom prst="roundRect">
            <a:avLst/>
          </a:prstGeom>
          <a:solidFill>
            <a:srgbClr val="31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40370C5C-97AB-0846-BECC-D4B5A68EEF8C}"/>
              </a:ext>
            </a:extLst>
          </p:cNvPr>
          <p:cNvSpPr/>
          <p:nvPr/>
        </p:nvSpPr>
        <p:spPr>
          <a:xfrm>
            <a:off x="7928453" y="2091639"/>
            <a:ext cx="511629" cy="402771"/>
          </a:xfrm>
          <a:prstGeom prst="roundRect">
            <a:avLst/>
          </a:prstGeom>
          <a:solidFill>
            <a:srgbClr val="04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07AF35A8-BB7C-E247-B72D-A2127C58417F}"/>
              </a:ext>
            </a:extLst>
          </p:cNvPr>
          <p:cNvSpPr/>
          <p:nvPr/>
        </p:nvSpPr>
        <p:spPr>
          <a:xfrm>
            <a:off x="8690453" y="2091638"/>
            <a:ext cx="511629" cy="402771"/>
          </a:xfrm>
          <a:prstGeom prst="roundRect">
            <a:avLst/>
          </a:prstGeom>
          <a:solidFill>
            <a:srgbClr val="16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10B8E46-EB0B-BA44-B7C1-FB33374F069E}"/>
              </a:ext>
            </a:extLst>
          </p:cNvPr>
          <p:cNvSpPr/>
          <p:nvPr/>
        </p:nvSpPr>
        <p:spPr>
          <a:xfrm>
            <a:off x="3345567" y="2844917"/>
            <a:ext cx="511629" cy="511629"/>
          </a:xfrm>
          <a:prstGeom prst="ellipse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F672540-6C91-3943-81B9-6D5DD28305EA}"/>
              </a:ext>
            </a:extLst>
          </p:cNvPr>
          <p:cNvSpPr/>
          <p:nvPr/>
        </p:nvSpPr>
        <p:spPr>
          <a:xfrm>
            <a:off x="4107567" y="2844917"/>
            <a:ext cx="511629" cy="511629"/>
          </a:xfrm>
          <a:prstGeom prst="ellipse">
            <a:avLst/>
          </a:prstGeom>
          <a:solidFill>
            <a:srgbClr val="D5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D538B1A-F2F9-8F45-B438-F779F01B067E}"/>
              </a:ext>
            </a:extLst>
          </p:cNvPr>
          <p:cNvSpPr/>
          <p:nvPr/>
        </p:nvSpPr>
        <p:spPr>
          <a:xfrm>
            <a:off x="4875010" y="2844917"/>
            <a:ext cx="511629" cy="511629"/>
          </a:xfrm>
          <a:prstGeom prst="ellipse">
            <a:avLst/>
          </a:prstGeom>
          <a:solidFill>
            <a:srgbClr val="B8D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98FAD6B-213F-0C4F-BFF6-DCF146223429}"/>
              </a:ext>
            </a:extLst>
          </p:cNvPr>
          <p:cNvSpPr/>
          <p:nvPr/>
        </p:nvSpPr>
        <p:spPr>
          <a:xfrm>
            <a:off x="5637010" y="2844918"/>
            <a:ext cx="511629" cy="511629"/>
          </a:xfrm>
          <a:prstGeom prst="ellipse">
            <a:avLst/>
          </a:prstGeom>
          <a:solidFill>
            <a:srgbClr val="92C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79E6F98-E5B5-394F-8FD1-D9624936A5E0}"/>
              </a:ext>
            </a:extLst>
          </p:cNvPr>
          <p:cNvSpPr/>
          <p:nvPr/>
        </p:nvSpPr>
        <p:spPr>
          <a:xfrm>
            <a:off x="6399010" y="2844917"/>
            <a:ext cx="511629" cy="511629"/>
          </a:xfrm>
          <a:prstGeom prst="ellipse">
            <a:avLst/>
          </a:prstGeom>
          <a:solidFill>
            <a:srgbClr val="66B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1CA8956-C7AF-C74D-A187-147AE5CE8B3F}"/>
              </a:ext>
            </a:extLst>
          </p:cNvPr>
          <p:cNvSpPr/>
          <p:nvPr/>
        </p:nvSpPr>
        <p:spPr>
          <a:xfrm>
            <a:off x="7161010" y="2844917"/>
            <a:ext cx="511629" cy="511629"/>
          </a:xfrm>
          <a:prstGeom prst="ellipse">
            <a:avLst/>
          </a:prstGeom>
          <a:solidFill>
            <a:srgbClr val="31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D350D3E-628A-6D43-854C-BA9976F70BD5}"/>
              </a:ext>
            </a:extLst>
          </p:cNvPr>
          <p:cNvSpPr/>
          <p:nvPr/>
        </p:nvSpPr>
        <p:spPr>
          <a:xfrm>
            <a:off x="7928453" y="2844917"/>
            <a:ext cx="511629" cy="511629"/>
          </a:xfrm>
          <a:prstGeom prst="ellipse">
            <a:avLst/>
          </a:prstGeom>
          <a:solidFill>
            <a:srgbClr val="04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A913D6B-6671-2048-BEC7-467594888724}"/>
              </a:ext>
            </a:extLst>
          </p:cNvPr>
          <p:cNvSpPr/>
          <p:nvPr/>
        </p:nvSpPr>
        <p:spPr>
          <a:xfrm>
            <a:off x="8690453" y="2844918"/>
            <a:ext cx="511629" cy="511629"/>
          </a:xfrm>
          <a:prstGeom prst="ellipse">
            <a:avLst/>
          </a:prstGeom>
          <a:solidFill>
            <a:srgbClr val="165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5E6C720C-5904-B14C-BD2F-8B11C82B0C7F}"/>
              </a:ext>
            </a:extLst>
          </p:cNvPr>
          <p:cNvSpPr/>
          <p:nvPr/>
        </p:nvSpPr>
        <p:spPr>
          <a:xfrm>
            <a:off x="3345567" y="4129564"/>
            <a:ext cx="511629" cy="402771"/>
          </a:xfrm>
          <a:prstGeom prst="roundRect">
            <a:avLst/>
          </a:prstGeom>
          <a:solidFill>
            <a:srgbClr val="E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D032799D-2AF9-8E41-BA4D-52092552E242}"/>
              </a:ext>
            </a:extLst>
          </p:cNvPr>
          <p:cNvSpPr/>
          <p:nvPr/>
        </p:nvSpPr>
        <p:spPr>
          <a:xfrm>
            <a:off x="4107567" y="4129563"/>
            <a:ext cx="511629" cy="402771"/>
          </a:xfrm>
          <a:prstGeom prst="roundRect">
            <a:avLst/>
          </a:prstGeom>
          <a:solidFill>
            <a:srgbClr val="CF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3EABB17F-1EC1-2145-BF3D-2C281B47A8A7}"/>
              </a:ext>
            </a:extLst>
          </p:cNvPr>
          <p:cNvSpPr/>
          <p:nvPr/>
        </p:nvSpPr>
        <p:spPr>
          <a:xfrm>
            <a:off x="4875010" y="4136810"/>
            <a:ext cx="511629" cy="402771"/>
          </a:xfrm>
          <a:prstGeom prst="roundRect">
            <a:avLst/>
          </a:prstGeom>
          <a:solidFill>
            <a:srgbClr val="B1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CA734CDE-E602-A748-8D06-FFE14570BF07}"/>
              </a:ext>
            </a:extLst>
          </p:cNvPr>
          <p:cNvSpPr/>
          <p:nvPr/>
        </p:nvSpPr>
        <p:spPr>
          <a:xfrm>
            <a:off x="5637010" y="4136809"/>
            <a:ext cx="511629" cy="402771"/>
          </a:xfrm>
          <a:prstGeom prst="roundRect">
            <a:avLst/>
          </a:prstGeom>
          <a:solidFill>
            <a:srgbClr val="88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0606EF63-BE8F-3849-BA3B-62CD13DE5A33}"/>
              </a:ext>
            </a:extLst>
          </p:cNvPr>
          <p:cNvSpPr/>
          <p:nvPr/>
        </p:nvSpPr>
        <p:spPr>
          <a:xfrm>
            <a:off x="6399010" y="4136810"/>
            <a:ext cx="511629" cy="402771"/>
          </a:xfrm>
          <a:prstGeom prst="roundRect">
            <a:avLst/>
          </a:prstGeom>
          <a:solidFill>
            <a:srgbClr val="54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BA0FA020-E34B-E340-8CCB-A5CD352FE3A2}"/>
              </a:ext>
            </a:extLst>
          </p:cNvPr>
          <p:cNvSpPr/>
          <p:nvPr/>
        </p:nvSpPr>
        <p:spPr>
          <a:xfrm>
            <a:off x="7161010" y="4136809"/>
            <a:ext cx="511629" cy="402771"/>
          </a:xfrm>
          <a:prstGeom prst="roundRect">
            <a:avLst/>
          </a:prstGeom>
          <a:solidFill>
            <a:srgbClr val="0D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redondeado 51">
            <a:extLst>
              <a:ext uri="{FF2B5EF4-FFF2-40B4-BE49-F238E27FC236}">
                <a16:creationId xmlns:a16="http://schemas.microsoft.com/office/drawing/2014/main" id="{EC0E67BD-6C3B-614B-8699-5677F1FD1A25}"/>
              </a:ext>
            </a:extLst>
          </p:cNvPr>
          <p:cNvSpPr/>
          <p:nvPr/>
        </p:nvSpPr>
        <p:spPr>
          <a:xfrm>
            <a:off x="7928453" y="4144056"/>
            <a:ext cx="511629" cy="402771"/>
          </a:xfrm>
          <a:prstGeom prst="round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30460FFE-CD33-5E4F-98AB-63ECB504499F}"/>
              </a:ext>
            </a:extLst>
          </p:cNvPr>
          <p:cNvSpPr/>
          <p:nvPr/>
        </p:nvSpPr>
        <p:spPr>
          <a:xfrm>
            <a:off x="8690453" y="4144055"/>
            <a:ext cx="511629" cy="402771"/>
          </a:xfrm>
          <a:prstGeom prst="roundRect">
            <a:avLst/>
          </a:prstGeom>
          <a:solidFill>
            <a:srgbClr val="00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1DBA26C-5BA2-3341-AA8F-E48B73F746F1}"/>
              </a:ext>
            </a:extLst>
          </p:cNvPr>
          <p:cNvSpPr/>
          <p:nvPr/>
        </p:nvSpPr>
        <p:spPr>
          <a:xfrm>
            <a:off x="3345567" y="4897334"/>
            <a:ext cx="511629" cy="511629"/>
          </a:xfrm>
          <a:prstGeom prst="ellipse">
            <a:avLst/>
          </a:prstGeom>
          <a:solidFill>
            <a:srgbClr val="EA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8E442E7-3847-0446-A895-EEA991D67F71}"/>
              </a:ext>
            </a:extLst>
          </p:cNvPr>
          <p:cNvSpPr/>
          <p:nvPr/>
        </p:nvSpPr>
        <p:spPr>
          <a:xfrm>
            <a:off x="4107567" y="4897334"/>
            <a:ext cx="511629" cy="511629"/>
          </a:xfrm>
          <a:prstGeom prst="ellipse">
            <a:avLst/>
          </a:prstGeom>
          <a:solidFill>
            <a:srgbClr val="CF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E1C014EE-1356-FB4B-AD48-DD0BDBB2413F}"/>
              </a:ext>
            </a:extLst>
          </p:cNvPr>
          <p:cNvSpPr/>
          <p:nvPr/>
        </p:nvSpPr>
        <p:spPr>
          <a:xfrm>
            <a:off x="4875010" y="4897334"/>
            <a:ext cx="511629" cy="511629"/>
          </a:xfrm>
          <a:prstGeom prst="ellipse">
            <a:avLst/>
          </a:prstGeom>
          <a:solidFill>
            <a:srgbClr val="B1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D2CB1506-F8BB-3B42-AB85-F16E8CE432D6}"/>
              </a:ext>
            </a:extLst>
          </p:cNvPr>
          <p:cNvSpPr/>
          <p:nvPr/>
        </p:nvSpPr>
        <p:spPr>
          <a:xfrm>
            <a:off x="5637010" y="4897335"/>
            <a:ext cx="511629" cy="511629"/>
          </a:xfrm>
          <a:prstGeom prst="ellipse">
            <a:avLst/>
          </a:prstGeom>
          <a:solidFill>
            <a:srgbClr val="88D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B0188A5F-DF6F-AB4C-B8BD-1E0DE26A2A06}"/>
              </a:ext>
            </a:extLst>
          </p:cNvPr>
          <p:cNvSpPr/>
          <p:nvPr/>
        </p:nvSpPr>
        <p:spPr>
          <a:xfrm>
            <a:off x="6399010" y="4897334"/>
            <a:ext cx="511629" cy="511629"/>
          </a:xfrm>
          <a:prstGeom prst="ellipse">
            <a:avLst/>
          </a:prstGeom>
          <a:solidFill>
            <a:srgbClr val="54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1F09FBBF-252E-8C4D-8D50-40E9BC5808D1}"/>
              </a:ext>
            </a:extLst>
          </p:cNvPr>
          <p:cNvSpPr/>
          <p:nvPr/>
        </p:nvSpPr>
        <p:spPr>
          <a:xfrm>
            <a:off x="7161010" y="4897334"/>
            <a:ext cx="511629" cy="511629"/>
          </a:xfrm>
          <a:prstGeom prst="ellipse">
            <a:avLst/>
          </a:prstGeom>
          <a:solidFill>
            <a:srgbClr val="0D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127A8AA7-C3F3-B041-9DAB-17567160AC5E}"/>
              </a:ext>
            </a:extLst>
          </p:cNvPr>
          <p:cNvSpPr/>
          <p:nvPr/>
        </p:nvSpPr>
        <p:spPr>
          <a:xfrm>
            <a:off x="7928453" y="4897334"/>
            <a:ext cx="511629" cy="511629"/>
          </a:xfrm>
          <a:prstGeom prst="ellipse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16E8C1A-A70A-EC43-8290-E721254E187A}"/>
              </a:ext>
            </a:extLst>
          </p:cNvPr>
          <p:cNvSpPr/>
          <p:nvPr/>
        </p:nvSpPr>
        <p:spPr>
          <a:xfrm>
            <a:off x="8690453" y="4897335"/>
            <a:ext cx="511629" cy="511629"/>
          </a:xfrm>
          <a:prstGeom prst="ellipse">
            <a:avLst/>
          </a:prstGeom>
          <a:solidFill>
            <a:srgbClr val="00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430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F0DB4445E4714EB996BA4DF9AD56A0" ma:contentTypeVersion="0" ma:contentTypeDescription="Crear nuevo documento." ma:contentTypeScope="" ma:versionID="01ea5d9e141ec5a0dac9112189ff64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3E1D8-8B04-4A44-87E5-DB33825EF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C8C8A1-127D-427D-BD14-88BFA565B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3DAEA-A423-43E0-9CC8-6A5C85E52F7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490</Words>
  <Application>Microsoft Office PowerPoint</Application>
  <PresentationFormat>Panorámica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Recursos gráficos</vt:lpstr>
      <vt:lpstr>Recursos gráficos</vt:lpstr>
      <vt:lpstr>Recursos gráficos</vt:lpstr>
      <vt:lpstr>Recursos gráficos</vt:lpstr>
      <vt:lpstr>Recursos gráficos</vt:lpstr>
      <vt:lpstr>Recursos gráficos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Macho</dc:creator>
  <cp:lastModifiedBy>Lopez Sanchezmedina, Raquel</cp:lastModifiedBy>
  <cp:revision>37</cp:revision>
  <dcterms:created xsi:type="dcterms:W3CDTF">2019-02-04T10:57:40Z</dcterms:created>
  <dcterms:modified xsi:type="dcterms:W3CDTF">2026-06-15T12:14:53Z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0x010100D4F0DB4445E4714EB996BA4DF9AD56A0</vt:lpwstr>
  </property>
</Properties>
</file>